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52"/>
  </p:notesMasterIdLst>
  <p:sldIdLst>
    <p:sldId id="256" r:id="rId3"/>
    <p:sldId id="258" r:id="rId4"/>
    <p:sldId id="271" r:id="rId5"/>
    <p:sldId id="394" r:id="rId6"/>
    <p:sldId id="395" r:id="rId7"/>
    <p:sldId id="396" r:id="rId8"/>
    <p:sldId id="397" r:id="rId9"/>
    <p:sldId id="305" r:id="rId10"/>
    <p:sldId id="388" r:id="rId11"/>
    <p:sldId id="393" r:id="rId12"/>
    <p:sldId id="389" r:id="rId13"/>
    <p:sldId id="390" r:id="rId14"/>
    <p:sldId id="315" r:id="rId15"/>
    <p:sldId id="398" r:id="rId16"/>
    <p:sldId id="399" r:id="rId17"/>
    <p:sldId id="400" r:id="rId18"/>
    <p:sldId id="363" r:id="rId19"/>
    <p:sldId id="404" r:id="rId20"/>
    <p:sldId id="405" r:id="rId21"/>
    <p:sldId id="407" r:id="rId22"/>
    <p:sldId id="392" r:id="rId23"/>
    <p:sldId id="379" r:id="rId24"/>
    <p:sldId id="377" r:id="rId25"/>
    <p:sldId id="380" r:id="rId26"/>
    <p:sldId id="381" r:id="rId27"/>
    <p:sldId id="382" r:id="rId28"/>
    <p:sldId id="387" r:id="rId29"/>
    <p:sldId id="384" r:id="rId30"/>
    <p:sldId id="385" r:id="rId31"/>
    <p:sldId id="386" r:id="rId32"/>
    <p:sldId id="383" r:id="rId33"/>
    <p:sldId id="364" r:id="rId34"/>
    <p:sldId id="401" r:id="rId35"/>
    <p:sldId id="402" r:id="rId36"/>
    <p:sldId id="403" r:id="rId37"/>
    <p:sldId id="378" r:id="rId38"/>
    <p:sldId id="367" r:id="rId39"/>
    <p:sldId id="351" r:id="rId40"/>
    <p:sldId id="368" r:id="rId41"/>
    <p:sldId id="369" r:id="rId42"/>
    <p:sldId id="370" r:id="rId43"/>
    <p:sldId id="375" r:id="rId44"/>
    <p:sldId id="374" r:id="rId45"/>
    <p:sldId id="372" r:id="rId46"/>
    <p:sldId id="373" r:id="rId47"/>
    <p:sldId id="376" r:id="rId48"/>
    <p:sldId id="318" r:id="rId49"/>
    <p:sldId id="290" r:id="rId50"/>
    <p:sldId id="337" r:id="rId51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Merriweather" panose="020B0604020202020204" charset="0"/>
      <p:regular r:id="rId59"/>
      <p:bold r:id="rId60"/>
      <p:italic r:id="rId61"/>
      <p:boldItalic r:id="rId62"/>
    </p:embeddedFont>
    <p:embeddedFont>
      <p:font typeface="Arial Narrow" panose="020B0606020202030204" pitchFamily="34" charset="0"/>
      <p:regular r:id="rId63"/>
      <p:bold r:id="rId64"/>
      <p:italic r:id="rId65"/>
      <p:boldItalic r:id="rId66"/>
    </p:embeddedFont>
    <p:embeddedFont>
      <p:font typeface="Impact" panose="020B0806030902050204" pitchFamily="34" charset="0"/>
      <p:regular r:id="rId67"/>
    </p:embeddedFont>
    <p:embeddedFont>
      <p:font typeface="Open Sans" panose="020B0604020202020204" charset="0"/>
      <p:regular r:id="rId68"/>
      <p:bold r:id="rId69"/>
      <p:italic r:id="rId70"/>
      <p:boldItalic r:id="rId71"/>
    </p:embeddedFont>
    <p:embeddedFont>
      <p:font typeface="Britannic Bold" panose="020B0903060703020204" pitchFamily="34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30" d="100"/>
          <a:sy n="30" d="100"/>
        </p:scale>
        <p:origin x="-2436" y="-10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4.128353916006177E-2"/>
                  <c:y val="-9.874263932726186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164188046548277"/>
                      <c:h val="9.4795248303191457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727582692931201"/>
                  <c:y val="-0.2095668176849627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1.3195790400355508E-2"/>
                  <c:y val="-1.0849787576839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599605281520455"/>
                      <c:h val="0.100438769781031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Linguagens de programação e sua utilização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Julho/2017</a:t>
            </a:r>
          </a:p>
        </c:rich>
      </c:tx>
      <c:layout>
        <c:manualLayout>
          <c:xMode val="edge"/>
          <c:yMode val="edge"/>
          <c:x val="0.17753573408505399"/>
          <c:y val="7.858037775780689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1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0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0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0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8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78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7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0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9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97214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04/01/2018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diagramData" Target="../diagrams/data1.xml"/><Relationship Id="rId21" Type="http://schemas.microsoft.com/office/2007/relationships/hdphoto" Target="../media/hdphoto6.wdp"/><Relationship Id="rId7" Type="http://schemas.microsoft.com/office/2007/relationships/diagramDrawing" Target="../diagrams/drawing1.xml"/><Relationship Id="rId12" Type="http://schemas.microsoft.com/office/2007/relationships/hdphoto" Target="../media/hdphoto4.wdp"/><Relationship Id="rId17" Type="http://schemas.microsoft.com/office/2007/relationships/hdphoto" Target="../media/hdphoto5.wdp"/><Relationship Id="rId25" Type="http://schemas.microsoft.com/office/2007/relationships/hdphoto" Target="../media/hdphoto8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6.png"/><Relationship Id="rId24" Type="http://schemas.openxmlformats.org/officeDocument/2006/relationships/image" Target="../media/image3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9.png"/><Relationship Id="rId23" Type="http://schemas.microsoft.com/office/2007/relationships/hdphoto" Target="../media/hdphoto7.wdp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28.png"/><Relationship Id="rId2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chart" Target="../charts/char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0" Type="http://schemas.openxmlformats.org/officeDocument/2006/relationships/chart" Target="../charts/chart3.xml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microsoft.com/office/2007/relationships/hdphoto" Target="../media/hdphoto1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1.wdp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54.png"/><Relationship Id="rId14" Type="http://schemas.microsoft.com/office/2007/relationships/hdphoto" Target="../media/hdphoto1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microsoft.com/office/2007/relationships/hdphoto" Target="../media/hdphoto17.wdp"/><Relationship Id="rId5" Type="http://schemas.openxmlformats.org/officeDocument/2006/relationships/image" Target="../media/image3.png"/><Relationship Id="rId10" Type="http://schemas.openxmlformats.org/officeDocument/2006/relationships/image" Target="../media/image66.png"/><Relationship Id="rId4" Type="http://schemas.openxmlformats.org/officeDocument/2006/relationships/image" Target="../media/image9.png"/><Relationship Id="rId9" Type="http://schemas.microsoft.com/office/2007/relationships/hdphoto" Target="../media/hdphoto1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59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7.png"/><Relationship Id="rId7" Type="http://schemas.openxmlformats.org/officeDocument/2006/relationships/image" Target="../media/image73.png"/><Relationship Id="rId12" Type="http://schemas.openxmlformats.org/officeDocument/2006/relationships/image" Target="../media/image7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jpeg"/><Relationship Id="rId5" Type="http://schemas.openxmlformats.org/officeDocument/2006/relationships/image" Target="../media/image3.png"/><Relationship Id="rId10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openxmlformats.org/officeDocument/2006/relationships/image" Target="../media/image7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8.jpg"/><Relationship Id="rId7" Type="http://schemas.openxmlformats.org/officeDocument/2006/relationships/image" Target="../media/image3.png"/><Relationship Id="rId12" Type="http://schemas.microsoft.com/office/2007/relationships/hdphoto" Target="../media/hdphoto20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2.png"/><Relationship Id="rId5" Type="http://schemas.openxmlformats.org/officeDocument/2006/relationships/image" Target="../media/image7.png"/><Relationship Id="rId10" Type="http://schemas.microsoft.com/office/2007/relationships/hdphoto" Target="../media/hdphoto19.wdp"/><Relationship Id="rId4" Type="http://schemas.openxmlformats.org/officeDocument/2006/relationships/image" Target="../media/image80.png"/><Relationship Id="rId9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9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8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02813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84" y="74710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2243176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927031" y="887522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927031" y="822715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grpSp>
        <p:nvGrpSpPr>
          <p:cNvPr id="82" name="Grupo 81"/>
          <p:cNvGrpSpPr/>
          <p:nvPr/>
        </p:nvGrpSpPr>
        <p:grpSpPr>
          <a:xfrm>
            <a:off x="1313458" y="4443959"/>
            <a:ext cx="6617745" cy="3582459"/>
            <a:chOff x="909269" y="6646293"/>
            <a:chExt cx="7238217" cy="3918345"/>
          </a:xfrm>
        </p:grpSpPr>
        <p:pic>
          <p:nvPicPr>
            <p:cNvPr id="8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CaixaDeTexto 84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87" name="Grupo 86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9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CaixaDeTexto 87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2" name="Conector de seta reta 91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91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62510" y="768431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59317" y="339502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59315" y="1024161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" y="3501551"/>
            <a:ext cx="888480" cy="92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2361621" y="2355726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/>
          <p:cNvSpPr txBox="1"/>
          <p:nvPr/>
        </p:nvSpPr>
        <p:spPr>
          <a:xfrm>
            <a:off x="1691680" y="3176389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53" y="86204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7" y="9084410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tângulo 59"/>
          <p:cNvSpPr/>
          <p:nvPr/>
        </p:nvSpPr>
        <p:spPr>
          <a:xfrm>
            <a:off x="1690326" y="7219040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90326" y="7867111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871127" y="5452070"/>
            <a:ext cx="4320480" cy="1561510"/>
            <a:chOff x="2094433" y="6920015"/>
            <a:chExt cx="3043924" cy="1100136"/>
          </a:xfrm>
        </p:grpSpPr>
        <p:grpSp>
          <p:nvGrpSpPr>
            <p:cNvPr id="67" name="Grupo 6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7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CaixaDeTexto 6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8" name="Retângulo 87"/>
          <p:cNvSpPr/>
          <p:nvPr/>
        </p:nvSpPr>
        <p:spPr>
          <a:xfrm>
            <a:off x="871127" y="4515929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9" name="Conector de seta reta 88"/>
          <p:cNvCxnSpPr/>
          <p:nvPr/>
        </p:nvCxnSpPr>
        <p:spPr>
          <a:xfrm>
            <a:off x="4135081" y="4299942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>
            <a:off x="1897056" y="4299942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/>
          <p:cNvSpPr txBox="1"/>
          <p:nvPr/>
        </p:nvSpPr>
        <p:spPr>
          <a:xfrm rot="5400000">
            <a:off x="3882010" y="4690248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2" name="CaixaDeTexto 91"/>
          <p:cNvSpPr txBox="1"/>
          <p:nvPr/>
        </p:nvSpPr>
        <p:spPr>
          <a:xfrm rot="16200000">
            <a:off x="1526585" y="473138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2637236" y="2715204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:a16="http://schemas.microsoft.com/office/drawing/2014/main" xmlns="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:a16="http://schemas.microsoft.com/office/drawing/2014/main" xmlns="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:a16="http://schemas.microsoft.com/office/drawing/2014/main" xmlns="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xmlns="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:a16="http://schemas.microsoft.com/office/drawing/2014/main" xmlns="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19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384856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252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53" y="57456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792100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498191"/>
            <a:ext cx="413571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474531" y="772987"/>
            <a:ext cx="4513150" cy="1827898"/>
            <a:chOff x="683568" y="1349048"/>
            <a:chExt cx="4513150" cy="2205693"/>
          </a:xfrm>
        </p:grpSpPr>
        <p:sp>
          <p:nvSpPr>
            <p:cNvPr id="10" name="Retângulo 9"/>
            <p:cNvSpPr/>
            <p:nvPr/>
          </p:nvSpPr>
          <p:spPr>
            <a:xfrm>
              <a:off x="683568" y="2217742"/>
              <a:ext cx="4025461" cy="133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49048"/>
              <a:ext cx="4475905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272132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3369399"/>
            <a:ext cx="4135719" cy="95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552890" y="3400930"/>
            <a:ext cx="416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4468179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5169598"/>
            <a:ext cx="4135719" cy="513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5853674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6501746"/>
            <a:ext cx="4135719" cy="2550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t="30109" b="29746"/>
          <a:stretch/>
        </p:blipFill>
        <p:spPr>
          <a:xfrm>
            <a:off x="620532" y="4657101"/>
            <a:ext cx="3807452" cy="83503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59774" y="2680850"/>
            <a:ext cx="4048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" name="Picture 4" descr="Resultado de imagem para performanc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44" y="-1049093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50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38817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889602" y="-237524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30" name="Retângulo 29"/>
          <p:cNvSpPr/>
          <p:nvPr/>
        </p:nvSpPr>
        <p:spPr>
          <a:xfrm>
            <a:off x="889601" y="391887"/>
            <a:ext cx="3601718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922252" y="1940737"/>
            <a:ext cx="4008204" cy="1735566"/>
            <a:chOff x="683568" y="1349048"/>
            <a:chExt cx="4602472" cy="2094277"/>
          </a:xfrm>
        </p:grpSpPr>
        <p:sp>
          <p:nvSpPr>
            <p:cNvPr id="36" name="Retângulo 35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883559" y="3833093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883558" y="4481166"/>
            <a:ext cx="360171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902220" y="7228357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44" name="Retângulo 43"/>
          <p:cNvSpPr/>
          <p:nvPr/>
        </p:nvSpPr>
        <p:spPr>
          <a:xfrm>
            <a:off x="902219" y="7876429"/>
            <a:ext cx="3601718" cy="309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t="30109" b="29746"/>
          <a:stretch/>
        </p:blipFill>
        <p:spPr>
          <a:xfrm>
            <a:off x="1043608" y="6057195"/>
            <a:ext cx="3315837" cy="835035"/>
          </a:xfrm>
          <a:prstGeom prst="rect">
            <a:avLst/>
          </a:prstGeom>
        </p:spPr>
      </p:pic>
      <p:sp>
        <p:nvSpPr>
          <p:cNvPr id="33" name="Retângulo 32"/>
          <p:cNvSpPr/>
          <p:nvPr/>
        </p:nvSpPr>
        <p:spPr>
          <a:xfrm>
            <a:off x="4569420" y="1889440"/>
            <a:ext cx="369409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4569418" y="2595531"/>
            <a:ext cx="369409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4475374" y="4633317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4561393" y="5772574"/>
            <a:ext cx="369409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561391" y="6473993"/>
            <a:ext cx="3694099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4500494" y="3913237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47" name="Picture 4" descr="Resultado de imagem para performanc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44" y="69720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87831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385601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Grupo 46"/>
          <p:cNvGrpSpPr/>
          <p:nvPr/>
        </p:nvGrpSpPr>
        <p:grpSpPr>
          <a:xfrm>
            <a:off x="1242037" y="-205465"/>
            <a:ext cx="4008204" cy="1735566"/>
            <a:chOff x="683568" y="1349048"/>
            <a:chExt cx="4602472" cy="2094277"/>
          </a:xfrm>
        </p:grpSpPr>
        <p:sp>
          <p:nvSpPr>
            <p:cNvPr id="48" name="Retângulo 47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0" name="Retângulo 49"/>
          <p:cNvSpPr/>
          <p:nvPr/>
        </p:nvSpPr>
        <p:spPr>
          <a:xfrm>
            <a:off x="740186" y="1670432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51" name="Retângulo 50"/>
          <p:cNvSpPr/>
          <p:nvPr/>
        </p:nvSpPr>
        <p:spPr>
          <a:xfrm>
            <a:off x="740185" y="2318505"/>
            <a:ext cx="397582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-7468397" y="3754203"/>
            <a:ext cx="3315837" cy="835035"/>
          </a:xfrm>
          <a:prstGeom prst="rect">
            <a:avLst/>
          </a:prstGeom>
        </p:spPr>
      </p:pic>
      <p:sp>
        <p:nvSpPr>
          <p:cNvPr id="55" name="Retângulo 54"/>
          <p:cNvSpPr/>
          <p:nvPr/>
        </p:nvSpPr>
        <p:spPr>
          <a:xfrm>
            <a:off x="1384961" y="-2218955"/>
            <a:ext cx="3927612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56" name="Retângulo 55"/>
          <p:cNvSpPr/>
          <p:nvPr/>
        </p:nvSpPr>
        <p:spPr>
          <a:xfrm>
            <a:off x="1384959" y="-1512864"/>
            <a:ext cx="3927613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</a:p>
        </p:txBody>
      </p:sp>
      <p:pic>
        <p:nvPicPr>
          <p:cNvPr id="61" name="Picture 4" descr="Resultado de imagem para performanc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67" y="-3715949"/>
            <a:ext cx="2245813" cy="13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7898" y="-5906047"/>
            <a:ext cx="39981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63" name="Retângulo 62"/>
          <p:cNvSpPr/>
          <p:nvPr/>
        </p:nvSpPr>
        <p:spPr>
          <a:xfrm>
            <a:off x="717896" y="-5276636"/>
            <a:ext cx="3998117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5"/>
          <a:stretch/>
        </p:blipFill>
        <p:spPr bwMode="auto">
          <a:xfrm>
            <a:off x="765358" y="4900544"/>
            <a:ext cx="4592545" cy="595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1384960" y="6033935"/>
            <a:ext cx="3934568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1119717" y="4321013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1144837" y="3600933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1384961" y="5332516"/>
            <a:ext cx="393456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1342527" y="6820222"/>
            <a:ext cx="3315837" cy="835035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740186" y="7759665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Rápido para Migrar</a:t>
            </a:r>
            <a:endParaRPr lang="pt-BR" sz="1050" dirty="0"/>
          </a:p>
        </p:txBody>
      </p:sp>
      <p:sp>
        <p:nvSpPr>
          <p:cNvPr id="53" name="Retângulo 52"/>
          <p:cNvSpPr/>
          <p:nvPr/>
        </p:nvSpPr>
        <p:spPr>
          <a:xfrm>
            <a:off x="740185" y="8407738"/>
            <a:ext cx="3975828" cy="2657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 Assim, o processo de migração se torna mais ágil.</a:t>
            </a:r>
          </a:p>
        </p:txBody>
      </p:sp>
    </p:spTree>
    <p:extLst>
      <p:ext uri="{BB962C8B-B14F-4D97-AF65-F5344CB8AC3E}">
        <p14:creationId xmlns:p14="http://schemas.microsoft.com/office/powerpoint/2010/main" val="261120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3959009" y="-1909431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01" y="-1653239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25" y="-172312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3" y="-2562833"/>
            <a:ext cx="8323263" cy="286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18989574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72827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8" y="-1183131"/>
            <a:ext cx="740780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19"/>
            <a:ext cx="7407802" cy="78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8557" y="16536926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Grupo 28"/>
          <p:cNvGrpSpPr/>
          <p:nvPr/>
        </p:nvGrpSpPr>
        <p:grpSpPr>
          <a:xfrm>
            <a:off x="1194614" y="425852"/>
            <a:ext cx="6617745" cy="3582459"/>
            <a:chOff x="909269" y="6646293"/>
            <a:chExt cx="7238217" cy="3918345"/>
          </a:xfrm>
        </p:grpSpPr>
        <p:pic>
          <p:nvPicPr>
            <p:cNvPr id="32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CaixaDeTexto 33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4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CaixaDeTexto 36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3" name="Conector de seta reta 42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33491" y="4189768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061" y="7167737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389286" y="9898861"/>
            <a:ext cx="8275602" cy="594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1301270" y="4227934"/>
            <a:ext cx="7447194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1301270" y="4914509"/>
            <a:ext cx="7447193" cy="1389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56" name="Gráfico 55"/>
          <p:cNvGraphicFramePr/>
          <p:nvPr>
            <p:extLst>
              <p:ext uri="{D42A27DB-BD31-4B8C-83A1-F6EECF244321}">
                <p14:modId xmlns:p14="http://schemas.microsoft.com/office/powerpoint/2010/main" val="875702187"/>
              </p:ext>
            </p:extLst>
          </p:nvPr>
        </p:nvGraphicFramePr>
        <p:xfrm>
          <a:off x="2466373" y="6419485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tângulo 12"/>
          <p:cNvSpPr/>
          <p:nvPr/>
        </p:nvSpPr>
        <p:spPr>
          <a:xfrm>
            <a:off x="1171582" y="6538945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48" name="Retângulo 2047"/>
          <p:cNvSpPr/>
          <p:nvPr/>
        </p:nvSpPr>
        <p:spPr>
          <a:xfrm>
            <a:off x="1301270" y="1173980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49513" y="15758168"/>
            <a:ext cx="8275602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398516" y="12471353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13119426"/>
            <a:ext cx="4135719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14597086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15298504"/>
            <a:ext cx="4135719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17045358"/>
            <a:ext cx="7395182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17693430"/>
            <a:ext cx="7395184" cy="147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53" name="Grupo 2052"/>
          <p:cNvGrpSpPr/>
          <p:nvPr/>
        </p:nvGrpSpPr>
        <p:grpSpPr>
          <a:xfrm>
            <a:off x="4678011" y="12483738"/>
            <a:ext cx="4421839" cy="2041340"/>
            <a:chOff x="4678011" y="12289660"/>
            <a:chExt cx="4421839" cy="2041340"/>
          </a:xfrm>
        </p:grpSpPr>
        <p:sp>
          <p:nvSpPr>
            <p:cNvPr id="65" name="Retângulo 64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052" name="Retângulo 2051"/>
            <p:cNvSpPr/>
            <p:nvPr/>
          </p:nvSpPr>
          <p:spPr>
            <a:xfrm>
              <a:off x="4678011" y="13392281"/>
              <a:ext cx="3927678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15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54396" y="1487756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88607" y="15741663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58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054" name="Imagem 205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1219981" y="19235042"/>
            <a:ext cx="6592377" cy="48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267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18125478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76251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35403" y="-380596"/>
            <a:ext cx="6685230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35401" y="248815"/>
            <a:ext cx="6685231" cy="90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1403648" y="1509571"/>
            <a:ext cx="6257705" cy="3582459"/>
            <a:chOff x="909269" y="6646293"/>
            <a:chExt cx="7238217" cy="3918345"/>
          </a:xfrm>
        </p:grpSpPr>
        <p:pic>
          <p:nvPicPr>
            <p:cNvPr id="5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aixaDeTexto 52"/>
            <p:cNvSpPr txBox="1"/>
            <p:nvPr/>
          </p:nvSpPr>
          <p:spPr>
            <a:xfrm>
              <a:off x="937015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55" name="Grupo 54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CaixaDeTexto 55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8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45386" y="8548414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71599" y="5380062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63093" y="14223258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89306" y="11054906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etângulo 74"/>
          <p:cNvSpPr/>
          <p:nvPr/>
        </p:nvSpPr>
        <p:spPr>
          <a:xfrm>
            <a:off x="1570383" y="5368338"/>
            <a:ext cx="6697956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76" name="Retângulo 75"/>
          <p:cNvSpPr/>
          <p:nvPr/>
        </p:nvSpPr>
        <p:spPr>
          <a:xfrm>
            <a:off x="1570383" y="6054914"/>
            <a:ext cx="6697955" cy="1485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77" name="Gráfico 76"/>
          <p:cNvGraphicFramePr/>
          <p:nvPr>
            <p:extLst>
              <p:ext uri="{D42A27DB-BD31-4B8C-83A1-F6EECF244321}">
                <p14:modId xmlns:p14="http://schemas.microsoft.com/office/powerpoint/2010/main" val="3098954467"/>
              </p:ext>
            </p:extLst>
          </p:nvPr>
        </p:nvGraphicFramePr>
        <p:xfrm>
          <a:off x="1654598" y="7787362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8" name="Retângulo 77"/>
          <p:cNvSpPr/>
          <p:nvPr/>
        </p:nvSpPr>
        <p:spPr>
          <a:xfrm>
            <a:off x="1470604" y="7887704"/>
            <a:ext cx="457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1555426" y="13085069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81" name="Retângulo 80"/>
          <p:cNvSpPr/>
          <p:nvPr/>
        </p:nvSpPr>
        <p:spPr>
          <a:xfrm>
            <a:off x="941962" y="13865808"/>
            <a:ext cx="358886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82" name="Retângulo 81"/>
          <p:cNvSpPr/>
          <p:nvPr/>
        </p:nvSpPr>
        <p:spPr>
          <a:xfrm>
            <a:off x="941961" y="14513881"/>
            <a:ext cx="3588870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87" name="Grupo 86"/>
          <p:cNvGrpSpPr/>
          <p:nvPr/>
        </p:nvGrpSpPr>
        <p:grpSpPr>
          <a:xfrm>
            <a:off x="4542649" y="13878193"/>
            <a:ext cx="4421839" cy="2041340"/>
            <a:chOff x="4678011" y="12289660"/>
            <a:chExt cx="4421839" cy="2041340"/>
          </a:xfrm>
        </p:grpSpPr>
        <p:sp>
          <p:nvSpPr>
            <p:cNvPr id="88" name="Retângulo 87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83" name="Retângulo 82"/>
          <p:cNvSpPr/>
          <p:nvPr/>
        </p:nvSpPr>
        <p:spPr>
          <a:xfrm>
            <a:off x="4571042" y="16014234"/>
            <a:ext cx="366751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84" name="Retângulo 83"/>
          <p:cNvSpPr/>
          <p:nvPr/>
        </p:nvSpPr>
        <p:spPr>
          <a:xfrm>
            <a:off x="4571041" y="16715652"/>
            <a:ext cx="3667518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91" name="Retângulo 90"/>
          <p:cNvSpPr/>
          <p:nvPr/>
        </p:nvSpPr>
        <p:spPr>
          <a:xfrm>
            <a:off x="323528" y="16037246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11556" y="16979864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9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87" y="19837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tângulo 84"/>
          <p:cNvSpPr/>
          <p:nvPr/>
        </p:nvSpPr>
        <p:spPr>
          <a:xfrm>
            <a:off x="925992" y="18386616"/>
            <a:ext cx="361828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86" name="Retângulo 85"/>
          <p:cNvSpPr/>
          <p:nvPr/>
        </p:nvSpPr>
        <p:spPr>
          <a:xfrm>
            <a:off x="925990" y="19011242"/>
            <a:ext cx="3618288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4551625" y="18991257"/>
            <a:ext cx="3703983" cy="27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3024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8077" y="1956563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74564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6359" y="7166044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6804" y="9345758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813887" y="-3763937"/>
            <a:ext cx="4378045" cy="4657854"/>
            <a:chOff x="813562" y="2355726"/>
            <a:chExt cx="4378045" cy="4657854"/>
          </a:xfrm>
        </p:grpSpPr>
        <p:pic>
          <p:nvPicPr>
            <p:cNvPr id="63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62" y="3501551"/>
              <a:ext cx="888480" cy="920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2361621" y="2355726"/>
              <a:ext cx="2210379" cy="208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CaixaDeTexto 64"/>
            <p:cNvSpPr txBox="1"/>
            <p:nvPr/>
          </p:nvSpPr>
          <p:spPr>
            <a:xfrm>
              <a:off x="1691680" y="3176389"/>
              <a:ext cx="93326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grpSp>
          <p:nvGrpSpPr>
            <p:cNvPr id="5" name="Grupo 4"/>
            <p:cNvGrpSpPr/>
            <p:nvPr/>
          </p:nvGrpSpPr>
          <p:grpSpPr>
            <a:xfrm>
              <a:off x="871127" y="5452070"/>
              <a:ext cx="4320480" cy="1561510"/>
              <a:chOff x="2094433" y="6920015"/>
              <a:chExt cx="3043924" cy="1100136"/>
            </a:xfrm>
          </p:grpSpPr>
          <p:grpSp>
            <p:nvGrpSpPr>
              <p:cNvPr id="67" name="Grupo 66"/>
              <p:cNvGrpSpPr/>
              <p:nvPr/>
            </p:nvGrpSpPr>
            <p:grpSpPr>
              <a:xfrm>
                <a:off x="2094433" y="6920015"/>
                <a:ext cx="3043924" cy="1100136"/>
                <a:chOff x="2803641" y="8866808"/>
                <a:chExt cx="5279757" cy="1908211"/>
              </a:xfrm>
            </p:grpSpPr>
            <p:sp>
              <p:nvSpPr>
                <p:cNvPr id="76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4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3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8" name="CaixaDeTexto 67"/>
              <p:cNvSpPr txBox="1"/>
              <p:nvPr/>
            </p:nvSpPr>
            <p:spPr>
              <a:xfrm>
                <a:off x="2186467" y="7006191"/>
                <a:ext cx="467785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JAVA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9" name="CaixaDeTexto 68"/>
              <p:cNvSpPr txBox="1"/>
              <p:nvPr/>
            </p:nvSpPr>
            <p:spPr>
              <a:xfrm>
                <a:off x="3698114" y="7000573"/>
                <a:ext cx="621379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PL/SQL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1" name="CaixaDeTexto 70"/>
              <p:cNvSpPr txBox="1"/>
              <p:nvPr/>
            </p:nvSpPr>
            <p:spPr>
              <a:xfrm>
                <a:off x="4517997" y="7513639"/>
                <a:ext cx="610086" cy="455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SQL </a:t>
                </a:r>
              </a:p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SERVER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CaixaDeTexto 69"/>
              <p:cNvSpPr txBox="1"/>
              <p:nvPr/>
            </p:nvSpPr>
            <p:spPr>
              <a:xfrm>
                <a:off x="2915294" y="7620292"/>
                <a:ext cx="610085" cy="260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ORACLE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8" name="Retângulo 87"/>
            <p:cNvSpPr/>
            <p:nvPr/>
          </p:nvSpPr>
          <p:spPr>
            <a:xfrm>
              <a:off x="871127" y="4515929"/>
              <a:ext cx="4281100" cy="60167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pt-BR" sz="2400" spc="300" dirty="0" smtClean="0">
                  <a:latin typeface="Impact" panose="020B0806030902050204" pitchFamily="34" charset="0"/>
                </a:rPr>
                <a:t>FERRAMENTA</a:t>
              </a:r>
              <a:endParaRPr lang="pt-BR" sz="2400" spc="300" dirty="0">
                <a:latin typeface="Impact" panose="020B0806030902050204" pitchFamily="34" charset="0"/>
              </a:endParaRPr>
            </a:p>
          </p:txBody>
        </p:sp>
        <p:cxnSp>
          <p:nvCxnSpPr>
            <p:cNvPr id="89" name="Conector de seta reta 88"/>
            <p:cNvCxnSpPr/>
            <p:nvPr/>
          </p:nvCxnSpPr>
          <p:spPr>
            <a:xfrm>
              <a:off x="4135081" y="4299942"/>
              <a:ext cx="0" cy="10059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/>
            <p:nvPr/>
          </p:nvCxnSpPr>
          <p:spPr>
            <a:xfrm>
              <a:off x="1897056" y="4299942"/>
              <a:ext cx="0" cy="102029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ixaDeTexto 90"/>
            <p:cNvSpPr txBox="1"/>
            <p:nvPr/>
          </p:nvSpPr>
          <p:spPr>
            <a:xfrm rot="5400000">
              <a:off x="3882010" y="4690248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ONLINE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CaixaDeTexto 91"/>
            <p:cNvSpPr txBox="1"/>
            <p:nvPr/>
          </p:nvSpPr>
          <p:spPr>
            <a:xfrm rot="16200000">
              <a:off x="1526585" y="4731387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BATCH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2637236" y="2715204"/>
              <a:ext cx="1718740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r"/>
              <a:r>
                <a:rPr lang="pt-BR" sz="2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</p:txBody>
        </p:sp>
      </p:grpSp>
      <p:sp>
        <p:nvSpPr>
          <p:cNvPr id="42" name="Retângulo 41"/>
          <p:cNvSpPr/>
          <p:nvPr/>
        </p:nvSpPr>
        <p:spPr>
          <a:xfrm>
            <a:off x="746663" y="-6002914"/>
            <a:ext cx="364278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43" name="Retângulo 42"/>
          <p:cNvSpPr/>
          <p:nvPr/>
        </p:nvSpPr>
        <p:spPr>
          <a:xfrm>
            <a:off x="746661" y="-5373503"/>
            <a:ext cx="3642789" cy="147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1690325" y="1067218"/>
            <a:ext cx="3619695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45" name="Retângulo 44"/>
          <p:cNvSpPr/>
          <p:nvPr/>
        </p:nvSpPr>
        <p:spPr>
          <a:xfrm>
            <a:off x="1690326" y="1753794"/>
            <a:ext cx="3619694" cy="2717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46" name="Gráfico 45"/>
          <p:cNvGraphicFramePr/>
          <p:nvPr>
            <p:extLst>
              <p:ext uri="{D42A27DB-BD31-4B8C-83A1-F6EECF244321}">
                <p14:modId xmlns:p14="http://schemas.microsoft.com/office/powerpoint/2010/main" val="1974558962"/>
              </p:ext>
            </p:extLst>
          </p:nvPr>
        </p:nvGraphicFramePr>
        <p:xfrm>
          <a:off x="759767" y="4443958"/>
          <a:ext cx="4743634" cy="4424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7" name="Retângulo 46"/>
          <p:cNvSpPr/>
          <p:nvPr/>
        </p:nvSpPr>
        <p:spPr>
          <a:xfrm>
            <a:off x="864949" y="458991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0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900032" y="8514646"/>
            <a:ext cx="31296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Fonte dos números: </a:t>
            </a:r>
            <a:r>
              <a:rPr lang="pt-BR" sz="1200" dirty="0" err="1" smtClean="0">
                <a:solidFill>
                  <a:schemeClr val="bg1"/>
                </a:solidFill>
              </a:rPr>
              <a:t>Tiobe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36041" y="9953629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755578" y="9061103"/>
            <a:ext cx="358024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755577" y="9709175"/>
            <a:ext cx="3580248" cy="152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1202318" y="11262534"/>
            <a:ext cx="4421839" cy="2041340"/>
            <a:chOff x="4678011" y="12289660"/>
            <a:chExt cx="4421839" cy="2041340"/>
          </a:xfrm>
        </p:grpSpPr>
        <p:sp>
          <p:nvSpPr>
            <p:cNvPr id="59" name="Retângulo 58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666047" y="13313699"/>
            <a:ext cx="3669869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73" name="Retângulo 72"/>
          <p:cNvSpPr/>
          <p:nvPr/>
        </p:nvSpPr>
        <p:spPr>
          <a:xfrm>
            <a:off x="1666046" y="14015117"/>
            <a:ext cx="3669870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74" name="Retângulo 73"/>
          <p:cNvSpPr/>
          <p:nvPr/>
        </p:nvSpPr>
        <p:spPr>
          <a:xfrm>
            <a:off x="618989" y="1544711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1207017" y="16389735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8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2" y="2010787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tângulo 92"/>
          <p:cNvSpPr/>
          <p:nvPr/>
        </p:nvSpPr>
        <p:spPr>
          <a:xfrm>
            <a:off x="760894" y="17477406"/>
            <a:ext cx="364270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94" name="Retângulo 93"/>
          <p:cNvSpPr/>
          <p:nvPr/>
        </p:nvSpPr>
        <p:spPr>
          <a:xfrm>
            <a:off x="760891" y="18102032"/>
            <a:ext cx="3642707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6" name="Imagem 95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5756" r="10867" b="6816"/>
          <a:stretch/>
        </p:blipFill>
        <p:spPr>
          <a:xfrm>
            <a:off x="1558646" y="21136806"/>
            <a:ext cx="2642651" cy="17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4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892746"/>
            <a:ext cx="8323263" cy="77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108070584"/>
              </p:ext>
            </p:extLst>
          </p:nvPr>
        </p:nvGraphicFramePr>
        <p:xfrm>
          <a:off x="-1476672" y="-1748730"/>
          <a:ext cx="9352765" cy="727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25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22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:a16="http://schemas.microsoft.com/office/drawing/2014/main" xmlns="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:a16="http://schemas.microsoft.com/office/drawing/2014/main" xmlns="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:a16="http://schemas.microsoft.com/office/drawing/2014/main" xmlns="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:a16="http://schemas.microsoft.com/office/drawing/2014/main" xmlns="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RUMO AO</a:t>
            </a:r>
            <a:endParaRPr lang="pt-BR" sz="11700" spc="3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FUTURO</a:t>
            </a:r>
            <a:endParaRPr lang="pt-BR" sz="14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VIAJANDO</a:t>
            </a:r>
            <a:endParaRPr lang="pt-BR" sz="115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32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:a16="http://schemas.microsoft.com/office/drawing/2014/main" xmlns="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:a16="http://schemas.microsoft.com/office/drawing/2014/main" xmlns="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:a16="http://schemas.microsoft.com/office/drawing/2014/main" xmlns="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:a16="http://schemas.microsoft.com/office/drawing/2014/main" xmlns="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:a16="http://schemas.microsoft.com/office/drawing/2014/main" xmlns="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:a16="http://schemas.microsoft.com/office/drawing/2014/main" xmlns="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:a16="http://schemas.microsoft.com/office/drawing/2014/main" xmlns="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:a16="http://schemas.microsoft.com/office/drawing/2014/main" xmlns="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:a16="http://schemas.microsoft.com/office/drawing/2014/main" xmlns="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:a16="http://schemas.microsoft.com/office/drawing/2014/main" xmlns="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:a16="http://schemas.microsoft.com/office/drawing/2014/main" xmlns="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:a16="http://schemas.microsoft.com/office/drawing/2014/main" xmlns="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:a16="http://schemas.microsoft.com/office/drawing/2014/main" xmlns="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:a16="http://schemas.microsoft.com/office/drawing/2014/main" xmlns="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:a16="http://schemas.microsoft.com/office/drawing/2014/main" xmlns="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:a16="http://schemas.microsoft.com/office/drawing/2014/main" xmlns="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:a16="http://schemas.microsoft.com/office/drawing/2014/main" xmlns="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:a16="http://schemas.microsoft.com/office/drawing/2014/main" xmlns="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:a16="http://schemas.microsoft.com/office/drawing/2014/main" xmlns="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:a16="http://schemas.microsoft.com/office/drawing/2014/main" xmlns="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:a16="http://schemas.microsoft.com/office/drawing/2014/main" xmlns="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:a16="http://schemas.microsoft.com/office/drawing/2014/main" xmlns="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:a16="http://schemas.microsoft.com/office/drawing/2014/main" xmlns="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:a16="http://schemas.microsoft.com/office/drawing/2014/main" xmlns="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:a16="http://schemas.microsoft.com/office/drawing/2014/main" xmlns="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:a16="http://schemas.microsoft.com/office/drawing/2014/main" xmlns="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:a16="http://schemas.microsoft.com/office/drawing/2014/main" xmlns="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:a16="http://schemas.microsoft.com/office/drawing/2014/main" xmlns="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:a16="http://schemas.microsoft.com/office/drawing/2014/main" xmlns="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:a16="http://schemas.microsoft.com/office/drawing/2014/main" xmlns="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:a16="http://schemas.microsoft.com/office/drawing/2014/main" xmlns="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:a16="http://schemas.microsoft.com/office/drawing/2014/main" xmlns="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:a16="http://schemas.microsoft.com/office/drawing/2014/main" xmlns="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:a16="http://schemas.microsoft.com/office/drawing/2014/main" xmlns="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:a16="http://schemas.microsoft.com/office/drawing/2014/main" xmlns="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:a16="http://schemas.microsoft.com/office/drawing/2014/main" xmlns="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:a16="http://schemas.microsoft.com/office/drawing/2014/main" xmlns="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:a16="http://schemas.microsoft.com/office/drawing/2014/main" xmlns="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:a16="http://schemas.microsoft.com/office/drawing/2014/main" xmlns="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8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403561" y="4640651"/>
            <a:ext cx="8325765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58426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4" y="6676347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970519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676610"/>
            <a:ext cx="4135719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590352" y="1111133"/>
            <a:ext cx="3929281" cy="1478468"/>
            <a:chOff x="550150" y="1349048"/>
            <a:chExt cx="3929281" cy="1784042"/>
          </a:xfrm>
        </p:grpSpPr>
        <p:sp>
          <p:nvSpPr>
            <p:cNvPr id="10" name="Retângulo 9"/>
            <p:cNvSpPr/>
            <p:nvPr/>
          </p:nvSpPr>
          <p:spPr>
            <a:xfrm>
              <a:off x="550150" y="1907507"/>
              <a:ext cx="3929281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48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 </a:t>
              </a:r>
              <a:r>
                <a:rPr lang="pt-BR" sz="54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4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79118" y="1349048"/>
              <a:ext cx="3743332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 CONCEITOS</a:t>
              </a:r>
              <a:endParaRPr lang="pt-BR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370380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4351874"/>
            <a:ext cx="4135719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4552890" y="4960788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6253354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 Menor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6954773"/>
            <a:ext cx="4135719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72000" y="4148375"/>
            <a:ext cx="4174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4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4724400" y="-1100658"/>
            <a:ext cx="4054315" cy="1851882"/>
            <a:chOff x="603930" y="1250227"/>
            <a:chExt cx="4054315" cy="2234634"/>
          </a:xfrm>
        </p:grpSpPr>
        <p:sp>
          <p:nvSpPr>
            <p:cNvPr id="28" name="Retângulo 27"/>
            <p:cNvSpPr/>
            <p:nvPr/>
          </p:nvSpPr>
          <p:spPr>
            <a:xfrm>
              <a:off x="603930" y="2482111"/>
              <a:ext cx="3924472" cy="1002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IDES</a:t>
              </a:r>
              <a:endParaRPr lang="en" sz="36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603930" y="1250227"/>
              <a:ext cx="405431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Retângulo 6"/>
          <p:cNvSpPr/>
          <p:nvPr/>
        </p:nvSpPr>
        <p:spPr>
          <a:xfrm>
            <a:off x="623567" y="2341531"/>
            <a:ext cx="39212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7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84190" y="7432431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53933" y="638817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</a:t>
            </a:r>
            <a:r>
              <a:rPr lang="pt-BR" sz="66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Á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C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I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84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922252" y="5884118"/>
            <a:ext cx="7332303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hape 133"/>
          <p:cNvSpPr txBox="1">
            <a:spLocks/>
          </p:cNvSpPr>
          <p:nvPr/>
        </p:nvSpPr>
        <p:spPr>
          <a:xfrm>
            <a:off x="1089215" y="-1532706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88546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31668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22254" y="-300931"/>
            <a:ext cx="355312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22253" y="328480"/>
            <a:ext cx="3553122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710197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561392" y="1854032"/>
            <a:ext cx="3682389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561391" y="2560123"/>
            <a:ext cx="3682390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53" name="Grupo 52"/>
          <p:cNvGrpSpPr/>
          <p:nvPr/>
        </p:nvGrpSpPr>
        <p:grpSpPr>
          <a:xfrm>
            <a:off x="921363" y="1923678"/>
            <a:ext cx="3759362" cy="1612052"/>
            <a:chOff x="550150" y="1104901"/>
            <a:chExt cx="3759362" cy="1945236"/>
          </a:xfrm>
        </p:grpSpPr>
        <p:sp>
          <p:nvSpPr>
            <p:cNvPr id="54" name="Retângulo 53"/>
            <p:cNvSpPr/>
            <p:nvPr/>
          </p:nvSpPr>
          <p:spPr>
            <a:xfrm>
              <a:off x="550150" y="1713137"/>
              <a:ext cx="3759362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MDA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6" name="Retângulo 55"/>
          <p:cNvSpPr/>
          <p:nvPr/>
        </p:nvSpPr>
        <p:spPr>
          <a:xfrm>
            <a:off x="916000" y="4586180"/>
            <a:ext cx="358399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57" name="Retângulo 56"/>
          <p:cNvSpPr/>
          <p:nvPr/>
        </p:nvSpPr>
        <p:spPr>
          <a:xfrm>
            <a:off x="915999" y="5234252"/>
            <a:ext cx="3583994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4485869" y="5799043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561393" y="7143550"/>
            <a:ext cx="3676946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60" name="Retângulo 59"/>
          <p:cNvSpPr/>
          <p:nvPr/>
        </p:nvSpPr>
        <p:spPr>
          <a:xfrm>
            <a:off x="4561391" y="7844969"/>
            <a:ext cx="3676947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4550229" y="4986630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62" name="Grupo 61"/>
          <p:cNvGrpSpPr/>
          <p:nvPr/>
        </p:nvGrpSpPr>
        <p:grpSpPr>
          <a:xfrm>
            <a:off x="4499992" y="-151490"/>
            <a:ext cx="3813865" cy="1790326"/>
            <a:chOff x="603930" y="1250227"/>
            <a:chExt cx="3813865" cy="2160355"/>
          </a:xfrm>
        </p:grpSpPr>
        <p:sp>
          <p:nvSpPr>
            <p:cNvPr id="63" name="Retângulo 62"/>
            <p:cNvSpPr/>
            <p:nvPr/>
          </p:nvSpPr>
          <p:spPr>
            <a:xfrm>
              <a:off x="603930" y="2482111"/>
              <a:ext cx="374653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</a:t>
              </a:r>
              <a:r>
                <a:rPr lang="pt-BR" sz="2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IDES</a:t>
              </a:r>
              <a:endParaRPr lang="en" sz="32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03930" y="1250227"/>
              <a:ext cx="381386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954578" y="3356405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947897" y="8327881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954578" y="728362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5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15823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60162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-8762699" y="-2124520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-8600152" y="-2152656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747237" y="-5990172"/>
            <a:ext cx="396877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747235" y="-5360761"/>
            <a:ext cx="3968777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6" y="9500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2528" y="-2008600"/>
            <a:ext cx="3984127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e Compiladores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1342527" y="-1302509"/>
            <a:ext cx="3984128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35" name="Grupo 34"/>
          <p:cNvGrpSpPr/>
          <p:nvPr/>
        </p:nvGrpSpPr>
        <p:grpSpPr>
          <a:xfrm>
            <a:off x="1215006" y="721491"/>
            <a:ext cx="3719288" cy="1612052"/>
            <a:chOff x="550150" y="1104901"/>
            <a:chExt cx="3719288" cy="1945236"/>
          </a:xfrm>
        </p:grpSpPr>
        <p:sp>
          <p:nvSpPr>
            <p:cNvPr id="36" name="Retângulo 35"/>
            <p:cNvSpPr/>
            <p:nvPr/>
          </p:nvSpPr>
          <p:spPr>
            <a:xfrm>
              <a:off x="550150" y="1713137"/>
              <a:ext cx="3719288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2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</a:t>
              </a:r>
              <a:r>
                <a:rPr lang="pt-BR" sz="3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741303" y="2921814"/>
            <a:ext cx="397470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741302" y="3569886"/>
            <a:ext cx="3974710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138762" y="6178727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1342529" y="7067348"/>
            <a:ext cx="3976591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1342528" y="7768767"/>
            <a:ext cx="3976592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203122" y="5366314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1257510" y="-3904638"/>
            <a:ext cx="3746538" cy="1774938"/>
            <a:chOff x="603930" y="1250227"/>
            <a:chExt cx="3746538" cy="2141787"/>
          </a:xfrm>
        </p:grpSpPr>
        <p:sp>
          <p:nvSpPr>
            <p:cNvPr id="45" name="Retângulo 44"/>
            <p:cNvSpPr/>
            <p:nvPr/>
          </p:nvSpPr>
          <p:spPr>
            <a:xfrm>
              <a:off x="603930" y="2482111"/>
              <a:ext cx="3663182" cy="909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3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 IDES</a:t>
              </a:r>
              <a:endParaRPr lang="en" sz="43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603930" y="1250227"/>
              <a:ext cx="3746538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</a:t>
              </a:r>
              <a:r>
                <a:rPr lang="pt-BR" sz="5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SÃO</a:t>
              </a:r>
              <a:endParaRPr lang="pt-BR" sz="72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4" name="Retângulo 63"/>
          <p:cNvSpPr/>
          <p:nvPr/>
        </p:nvSpPr>
        <p:spPr>
          <a:xfrm>
            <a:off x="1248221" y="2074952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1223000" y="10348614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232090" y="9313207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36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37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:a16="http://schemas.microsoft.com/office/drawing/2014/main" xmlns="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:a16="http://schemas.microsoft.com/office/drawing/2014/main" xmlns="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98757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4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-1740940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04559" y="-128854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640474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655671"/>
            <a:ext cx="413571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591775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231185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683568" y="748887"/>
            <a:ext cx="3684264" cy="2100932"/>
            <a:chOff x="683568" y="1224806"/>
            <a:chExt cx="3684264" cy="2100932"/>
          </a:xfrm>
        </p:grpSpPr>
        <p:sp>
          <p:nvSpPr>
            <p:cNvPr id="32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417177" y="2887919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3535991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788024" y="2959927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8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:a16="http://schemas.microsoft.com/office/drawing/2014/main" xmlns="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:a16="http://schemas.microsoft.com/office/drawing/2014/main" xmlns="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:a16="http://schemas.microsoft.com/office/drawing/2014/main" xmlns="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:a16="http://schemas.microsoft.com/office/drawing/2014/main" xmlns="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:a16="http://schemas.microsoft.com/office/drawing/2014/main" xmlns="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:a16="http://schemas.microsoft.com/office/drawing/2014/main" xmlns="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:a16="http://schemas.microsoft.com/office/drawing/2014/main" xmlns="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:a16="http://schemas.microsoft.com/office/drawing/2014/main" xmlns="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:a16="http://schemas.microsoft.com/office/drawing/2014/main" xmlns="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46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47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48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49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9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23420"/>
          <a:stretch/>
        </p:blipFill>
        <p:spPr bwMode="auto">
          <a:xfrm>
            <a:off x="5419741" y="-725544"/>
            <a:ext cx="2032579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927665" y="-273150"/>
            <a:ext cx="363498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927664" y="374922"/>
            <a:ext cx="36349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85280" y="1671067"/>
            <a:ext cx="365912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4585280" y="2607171"/>
            <a:ext cx="3659127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65" y="3327251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971600" y="1764283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4716016" y="4011910"/>
            <a:ext cx="34948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 V O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432775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923028" y="4551387"/>
            <a:ext cx="3644999" cy="111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23031" y="3903315"/>
            <a:ext cx="36396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14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-4701058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747236" y="-5997202"/>
            <a:ext cx="362059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747235" y="-5205114"/>
            <a:ext cx="362059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Caminho de luz que a lua deixa ao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84959" y="-2612826"/>
            <a:ext cx="39579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1384959" y="-1684956"/>
            <a:ext cx="3940775" cy="1395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tecnologia e a reflete em algo mais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19314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1247776" y="38972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3" name="Retângulo 22"/>
          <p:cNvSpPr/>
          <p:nvPr/>
        </p:nvSpPr>
        <p:spPr>
          <a:xfrm>
            <a:off x="765359" y="2119355"/>
            <a:ext cx="3950655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Por que mudar?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765358" y="2767427"/>
            <a:ext cx="395065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Não é apenas mudar, é se adaptar/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evoluir. Pois para sobreviver no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15623" y="4026984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7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48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6" y="5432739"/>
            <a:ext cx="8332204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125" y="932289"/>
            <a:ext cx="8304999" cy="40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AutoShape 14" descr="Resultado de imagem para CAIXA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16" descr="Resultado de imagem para CAIXA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1802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822715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8875223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2063" name="Grupo 2062"/>
          <p:cNvGrpSpPr/>
          <p:nvPr/>
        </p:nvGrpSpPr>
        <p:grpSpPr>
          <a:xfrm>
            <a:off x="827584" y="4211524"/>
            <a:ext cx="7265750" cy="3760826"/>
            <a:chOff x="909269" y="6803812"/>
            <a:chExt cx="7265750" cy="3760826"/>
          </a:xfrm>
        </p:grpSpPr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ixaDeTexto 25"/>
            <p:cNvSpPr txBox="1"/>
            <p:nvPr/>
          </p:nvSpPr>
          <p:spPr>
            <a:xfrm>
              <a:off x="914184" y="6820222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2048" name="Grupo 2047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5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49" name="CaixaDeTexto 2048"/>
            <p:cNvSpPr txBox="1"/>
            <p:nvPr/>
          </p:nvSpPr>
          <p:spPr>
            <a:xfrm>
              <a:off x="5829637" y="6987659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047926" y="7981919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5674676" y="890845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7004506" y="9772550"/>
              <a:ext cx="1170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061" name="Conector de seta reta 2060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CaixaDeTexto 20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5809</TotalTime>
  <Words>3160</Words>
  <Application>Microsoft Office PowerPoint</Application>
  <PresentationFormat>Apresentação na tela (16:9)</PresentationFormat>
  <Paragraphs>556</Paragraphs>
  <Slides>49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49</vt:i4>
      </vt:variant>
    </vt:vector>
  </HeadingPairs>
  <TitlesOfParts>
    <vt:vector size="60" baseType="lpstr">
      <vt:lpstr>Arial</vt:lpstr>
      <vt:lpstr>Tahoma</vt:lpstr>
      <vt:lpstr>Nixie One</vt:lpstr>
      <vt:lpstr>Calibri</vt:lpstr>
      <vt:lpstr>Merriweather</vt:lpstr>
      <vt:lpstr>Arial Narrow</vt:lpstr>
      <vt:lpstr>Impact</vt:lpstr>
      <vt:lpstr>Open Sans</vt:lpstr>
      <vt:lpstr>Britannic Bold</vt:lpstr>
      <vt:lpstr>Emilia template</vt:lpstr>
      <vt:lpstr>Tema do Office</vt:lpstr>
      <vt:lpstr>Migração de Plataforma</vt:lpstr>
      <vt:lpstr>Apresentação do PowerPoint</vt:lpstr>
      <vt:lpstr>Agenda da Apresentação</vt:lpstr>
      <vt:lpstr>MANGATA</vt:lpstr>
      <vt:lpstr>Apresentação do PowerPoint</vt:lpstr>
      <vt:lpstr>Apresentação do PowerPoint</vt:lpstr>
      <vt:lpstr>Apresentação do PowerPoint</vt:lpstr>
      <vt:lpstr>Migração</vt:lpstr>
      <vt:lpstr>MIGRAÇÃO</vt:lpstr>
      <vt:lpstr>Apresentação do PowerPoint</vt:lpstr>
      <vt:lpstr>MIGRAÇÃO</vt:lpstr>
      <vt:lpstr>Apresentação do PowerPoint</vt:lpstr>
      <vt:lpstr>Apresentação do PowerPoint</vt:lpstr>
      <vt:lpstr>VANTAGENS</vt:lpstr>
      <vt:lpstr>VANTAGENS</vt:lpstr>
      <vt:lpstr>Apresentação do PowerPoint</vt:lpstr>
      <vt:lpstr>Tecnologias  Existentes da Migração</vt:lpstr>
      <vt:lpstr>TECNOLOGIA</vt:lpstr>
      <vt:lpstr>TECNOLOGIA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DIFERENCIAL</vt:lpstr>
      <vt:lpstr>DIFERENCIAL</vt:lpstr>
      <vt:lpstr>DIFERENCIAL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236</cp:revision>
  <dcterms:modified xsi:type="dcterms:W3CDTF">2018-01-04T19:44:47Z</dcterms:modified>
</cp:coreProperties>
</file>